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706" r:id="rId2"/>
    <p:sldMasterId id="2147483712" r:id="rId3"/>
    <p:sldMasterId id="2147483724" r:id="rId4"/>
  </p:sldMasterIdLst>
  <p:notesMasterIdLst>
    <p:notesMasterId r:id="rId33"/>
  </p:notesMasterIdLst>
  <p:handoutMasterIdLst>
    <p:handoutMasterId r:id="rId34"/>
  </p:handoutMasterIdLst>
  <p:sldIdLst>
    <p:sldId id="446" r:id="rId5"/>
    <p:sldId id="447" r:id="rId6"/>
    <p:sldId id="449" r:id="rId7"/>
    <p:sldId id="453" r:id="rId8"/>
    <p:sldId id="454" r:id="rId9"/>
    <p:sldId id="456" r:id="rId10"/>
    <p:sldId id="457" r:id="rId11"/>
    <p:sldId id="458" r:id="rId12"/>
    <p:sldId id="441" r:id="rId13"/>
    <p:sldId id="459" r:id="rId14"/>
    <p:sldId id="460" r:id="rId15"/>
    <p:sldId id="461" r:id="rId16"/>
    <p:sldId id="462" r:id="rId17"/>
    <p:sldId id="463" r:id="rId18"/>
    <p:sldId id="466" r:id="rId19"/>
    <p:sldId id="464" r:id="rId20"/>
    <p:sldId id="467" r:id="rId21"/>
    <p:sldId id="465" r:id="rId22"/>
    <p:sldId id="469" r:id="rId23"/>
    <p:sldId id="470" r:id="rId24"/>
    <p:sldId id="472" r:id="rId25"/>
    <p:sldId id="473" r:id="rId26"/>
    <p:sldId id="474" r:id="rId27"/>
    <p:sldId id="475" r:id="rId28"/>
    <p:sldId id="476" r:id="rId29"/>
    <p:sldId id="477" r:id="rId30"/>
    <p:sldId id="478" r:id="rId31"/>
    <p:sldId id="46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288" userDrawn="1">
          <p15:clr>
            <a:srgbClr val="F26B43"/>
          </p15:clr>
        </p15:guide>
        <p15:guide id="3" orient="horz" pos="4056" userDrawn="1">
          <p15:clr>
            <a:srgbClr val="F26B43"/>
          </p15:clr>
        </p15:guide>
        <p15:guide id="4" orient="horz" pos="1488" userDrawn="1">
          <p15:clr>
            <a:srgbClr val="A4A3A4"/>
          </p15:clr>
        </p15:guide>
        <p15:guide id="5" pos="3816" userDrawn="1">
          <p15:clr>
            <a:srgbClr val="A4A3A4"/>
          </p15:clr>
        </p15:guide>
        <p15:guide id="6" pos="7416" userDrawn="1">
          <p15:clr>
            <a:srgbClr val="F26B43"/>
          </p15:clr>
        </p15:guide>
        <p15:guide id="7" orient="horz" pos="312" userDrawn="1">
          <p15:clr>
            <a:srgbClr val="F26B43"/>
          </p15:clr>
        </p15:guide>
        <p15:guide id="8" orient="horz" pos="2160" userDrawn="1">
          <p15:clr>
            <a:srgbClr val="A4A3A4"/>
          </p15:clr>
        </p15:guide>
        <p15:guide id="9" orient="horz" pos="230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9381"/>
    <a:srgbClr val="8C5896"/>
    <a:srgbClr val="7C6560"/>
    <a:srgbClr val="29282D"/>
    <a:srgbClr val="E288B6"/>
    <a:srgbClr val="D75078"/>
    <a:srgbClr val="B38F6A"/>
    <a:srgbClr val="6667AB"/>
    <a:srgbClr val="BBBBBB"/>
    <a:srgbClr val="B9B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872"/>
      </p:cViewPr>
      <p:guideLst>
        <p:guide orient="horz" pos="3672"/>
        <p:guide pos="288"/>
        <p:guide orient="horz" pos="4056"/>
        <p:guide orient="horz" pos="1488"/>
        <p:guide pos="3816"/>
        <p:guide pos="7416"/>
        <p:guide orient="horz" pos="312"/>
        <p:guide orient="horz" pos="2160"/>
        <p:guide orient="horz" pos="230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2640" y="-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8/10/relationships/authors" Target="author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B3440B4-626E-4F3C-BAEA-93BE989AF4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A5570-8E4E-4AA9-B246-5A27A383B99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A69E4-EFBB-4687-8058-A94EE1B5781B}" type="datetimeFigureOut">
              <a:rPr lang="en-US" smtClean="0"/>
              <a:t>2/3/22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D364A-9468-466A-ACCD-ABB3762BE8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9EF394-4AD6-48D1-9C4C-1B3D44BBF5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04FE7-BA7C-4FF4-9756-C6A1F2BCA3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1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E546B2-EB9C-4E9C-8793-C25F32D58B9A}" type="datetimeFigureOut">
              <a:rPr lang="en-US" smtClean="0"/>
              <a:t>2/3/22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3F1C3-4FA3-4491-97F4-43CA9C8BDF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346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9560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080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3F1C3-4FA3-4491-97F4-43CA9C8BDF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47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242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Star of the show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t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92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Star of the sh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62B86F-90E5-425E-9F83-8477D8111E1D}"/>
              </a:ext>
            </a:extLst>
          </p:cNvPr>
          <p:cNvSpPr/>
          <p:nvPr userDrawn="1"/>
        </p:nvSpPr>
        <p:spPr>
          <a:xfrm>
            <a:off x="0" y="495300"/>
            <a:ext cx="6057900" cy="133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269853-3C2C-4F9C-B1BB-E00F7A1DB9E1}"/>
              </a:ext>
            </a:extLst>
          </p:cNvPr>
          <p:cNvSpPr/>
          <p:nvPr userDrawn="1"/>
        </p:nvSpPr>
        <p:spPr>
          <a:xfrm>
            <a:off x="6530703" y="495300"/>
            <a:ext cx="2931587" cy="2628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759D58-52AF-4785-8A33-F528F46D88A3}"/>
              </a:ext>
            </a:extLst>
          </p:cNvPr>
          <p:cNvSpPr/>
          <p:nvPr userDrawn="1"/>
        </p:nvSpPr>
        <p:spPr>
          <a:xfrm>
            <a:off x="8852618" y="3863713"/>
            <a:ext cx="2921000" cy="259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AD3E0F4-EC0D-43C2-AC84-A53134C8566E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38801" cy="1572126"/>
          </a:xfrm>
        </p:spPr>
        <p:txBody>
          <a:bodyPr anchor="t" anchorCtr="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489200"/>
            <a:ext cx="5202936" cy="354787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997700" y="914400"/>
            <a:ext cx="4334256" cy="5093208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366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Amusements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89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Amusemen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3BC27-A809-4F76-931E-2DE01059A5AB}"/>
              </a:ext>
            </a:extLst>
          </p:cNvPr>
          <p:cNvSpPr/>
          <p:nvPr userDrawn="1"/>
        </p:nvSpPr>
        <p:spPr>
          <a:xfrm>
            <a:off x="6712974" y="1651000"/>
            <a:ext cx="460459" cy="5207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6A5108-5EBA-43CE-BA4A-DA9EEF5D808A}"/>
              </a:ext>
            </a:extLst>
          </p:cNvPr>
          <p:cNvSpPr/>
          <p:nvPr userDrawn="1"/>
        </p:nvSpPr>
        <p:spPr>
          <a:xfrm>
            <a:off x="9271000" y="0"/>
            <a:ext cx="2921000" cy="5397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712910-50D0-4906-AB08-F37D02F96D4A}"/>
              </a:ext>
            </a:extLst>
          </p:cNvPr>
          <p:cNvSpPr/>
          <p:nvPr userDrawn="1"/>
        </p:nvSpPr>
        <p:spPr>
          <a:xfrm>
            <a:off x="0" y="2387600"/>
            <a:ext cx="5461000" cy="215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AC760C-BE23-4DA2-A294-3B5668F8AECA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5605272" cy="1572126"/>
          </a:xfrm>
        </p:spPr>
        <p:txBody>
          <a:bodyPr anchor="ctr" anchorCtr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3072384"/>
            <a:ext cx="4946904" cy="287121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040" y="457200"/>
            <a:ext cx="4562856" cy="6400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1760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anchor="ctr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29000" y="2240280"/>
            <a:ext cx="4645152" cy="41970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1CB8E8-F58A-4B26-B8AA-8977FC608E8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936" y="4498848"/>
            <a:ext cx="2121408" cy="621792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200" b="1"/>
            </a:lvl1pPr>
            <a:lvl2pPr marL="457200" indent="0">
              <a:lnSpc>
                <a:spcPts val="1800"/>
              </a:lnSpc>
              <a:spcBef>
                <a:spcPts val="0"/>
              </a:spcBef>
              <a:buNone/>
              <a:defRPr sz="1200" b="1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200" b="1"/>
            </a:lvl3pPr>
            <a:lvl4pPr marL="1371600" indent="0">
              <a:lnSpc>
                <a:spcPts val="1800"/>
              </a:lnSpc>
              <a:spcBef>
                <a:spcPts val="0"/>
              </a:spcBef>
              <a:buNone/>
              <a:defRPr sz="1200" b="1"/>
            </a:lvl4pPr>
            <a:lvl5pPr marL="1828800" indent="0">
              <a:lnSpc>
                <a:spcPts val="1800"/>
              </a:lnSpc>
              <a:spcBef>
                <a:spcPts val="0"/>
              </a:spcBef>
              <a:buNone/>
              <a:defRPr sz="1200" b="1"/>
            </a:lvl5pPr>
          </a:lstStyle>
          <a:p>
            <a:pPr lvl="0"/>
            <a:r>
              <a:rPr lang="en-US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198059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0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Balancing Ac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869985-B973-4011-9FA2-83D7EBB2EA53}"/>
              </a:ext>
            </a:extLst>
          </p:cNvPr>
          <p:cNvSpPr/>
          <p:nvPr userDrawn="1"/>
        </p:nvSpPr>
        <p:spPr>
          <a:xfrm>
            <a:off x="0" y="2400300"/>
            <a:ext cx="4267200" cy="4457700"/>
          </a:xfrm>
          <a:prstGeom prst="rect">
            <a:avLst/>
          </a:prstGeom>
          <a:solidFill>
            <a:srgbClr val="D293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99032"/>
            <a:ext cx="3619501" cy="877824"/>
          </a:xfrm>
        </p:spPr>
        <p:txBody>
          <a:bodyPr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54500" y="0"/>
            <a:ext cx="74803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75D44F0-DADD-4DCC-82EC-FDB3E9878AA9}"/>
              </a:ext>
            </a:extLst>
          </p:cNvPr>
          <p:cNvSpPr/>
          <p:nvPr userDrawn="1"/>
        </p:nvSpPr>
        <p:spPr>
          <a:xfrm>
            <a:off x="11734800" y="4445000"/>
            <a:ext cx="457200" cy="2413000"/>
          </a:xfrm>
          <a:prstGeom prst="rect">
            <a:avLst/>
          </a:prstGeom>
          <a:solidFill>
            <a:srgbClr val="884C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CFE2C9-8B6E-4DDA-A5EA-04581F7629F0}"/>
              </a:ext>
            </a:extLst>
          </p:cNvPr>
          <p:cNvSpPr/>
          <p:nvPr userDrawn="1"/>
        </p:nvSpPr>
        <p:spPr>
          <a:xfrm>
            <a:off x="11734800" y="0"/>
            <a:ext cx="457200" cy="4462272"/>
          </a:xfrm>
          <a:prstGeom prst="rect">
            <a:avLst/>
          </a:prstGeom>
          <a:solidFill>
            <a:srgbClr val="86A2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23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 hidden="1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6FEDCD9-19A7-423B-ABE0-DDD032DE8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7467601" cy="1572768"/>
          </a:xfrm>
        </p:spPr>
        <p:txBody>
          <a:bodyPr/>
          <a:lstStyle>
            <a:lvl1pPr>
              <a:lnSpc>
                <a:spcPts val="46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EBD7372B-17B4-4062-8BFA-745581B273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540000"/>
            <a:ext cx="6591300" cy="3403600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ts val="3000"/>
              </a:lnSpc>
              <a:spcBef>
                <a:spcPts val="0"/>
              </a:spcBef>
              <a:buFont typeface="+mj-lt"/>
              <a:buAutoNum type="arabicPeriod"/>
              <a:defRPr sz="1800"/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9A28F9-9D68-48A2-A1AD-C1C318C0EC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300" y="1384300"/>
            <a:ext cx="3410712" cy="4572000"/>
          </a:xfrm>
          <a:prstGeom prst="roundRect">
            <a:avLst>
              <a:gd name="adj" fmla="val 2543"/>
            </a:avLst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32" userDrawn="1">
          <p15:clr>
            <a:srgbClr val="FBAE40"/>
          </p15:clr>
        </p15:guide>
        <p15:guide id="2" pos="3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lette Wellspring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942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122559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lette Balance act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99" y="2569464"/>
            <a:ext cx="3619501" cy="1179576"/>
          </a:xfrm>
        </p:spPr>
        <p:txBody>
          <a:bodyPr anchor="b" anchorCtr="0">
            <a:normAutofit/>
          </a:bodyPr>
          <a:lstStyle>
            <a:lvl1pPr>
              <a:lnSpc>
                <a:spcPts val="4000"/>
              </a:lnSpc>
              <a:defRPr sz="3200" cap="all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2F51F73-5064-47F8-83FD-440E0ED1950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9392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06FF689A-8221-42E8-96D4-ED4D3AD501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27064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96424DB2-4D46-493F-A5B8-8901EDA394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74736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0AF2B6E1-5738-41B1-8C15-EA671549014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0122408" y="1463040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6C8D73EB-347C-4E13-94C8-FA8FADE4655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79392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9DFA5C56-9B47-4F87-8E12-30A936274F1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27064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1E3B5888-98ED-48E4-8AA8-5BAB43F8516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74736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569C9EE3-34D1-4DE0-B06C-2F6212F7C32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122408" y="4087368"/>
            <a:ext cx="1499616" cy="219456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99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F9C7667-EADA-40AC-B931-4642E0A9A4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17136"/>
            <a:ext cx="6581554" cy="1371600"/>
          </a:xfrm>
        </p:spPr>
        <p:txBody>
          <a:bodyPr>
            <a:normAutofit/>
          </a:bodyPr>
          <a:lstStyle>
            <a:lvl1pPr>
              <a:lnSpc>
                <a:spcPts val="4600"/>
              </a:lnSpc>
              <a:defRPr sz="36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28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8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700" r:id="rId2"/>
    <p:sldLayoutId id="2147483701" r:id="rId3"/>
    <p:sldLayoutId id="2147483702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03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11" r:id="rId2"/>
    <p:sldLayoutId id="2147483732" r:id="rId3"/>
    <p:sldLayoutId id="214748373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508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0DF88-AC53-41A3-8067-D7E6D5DB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14400"/>
            <a:ext cx="11174819" cy="9037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755C1-18CC-4FD3-A030-3DAF46991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310904-DE8F-4B8E-99C6-5AFA03672FFA}" type="datetimeFigureOut">
              <a:rPr lang="en-US" smtClean="0"/>
              <a:t>2/3/22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029F1-B791-445F-A184-90CC7A1BEC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98767-7C9E-42DE-9782-D932A0FF1B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FADE3-B84E-4AF7-91CC-AB47E1A4361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013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0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12" userDrawn="1">
          <p15:clr>
            <a:srgbClr val="F26B43"/>
          </p15:clr>
        </p15:guide>
        <p15:guide id="2" pos="2568" userDrawn="1">
          <p15:clr>
            <a:srgbClr val="F26B43"/>
          </p15:clr>
        </p15:guide>
        <p15:guide id="3" pos="288" userDrawn="1">
          <p15:clr>
            <a:srgbClr val="5ACBF0"/>
          </p15:clr>
        </p15:guide>
        <p15:guide id="4" pos="7392" userDrawn="1">
          <p15:clr>
            <a:srgbClr val="5ACBF0"/>
          </p15:clr>
        </p15:guide>
        <p15:guide id="5" orient="horz" pos="576" userDrawn="1">
          <p15:clr>
            <a:srgbClr val="5ACBF0"/>
          </p15:clr>
        </p15:guide>
        <p15:guide id="6" orient="horz" pos="374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079" y="3101864"/>
            <a:ext cx="9164972" cy="654269"/>
          </a:xfrm>
        </p:spPr>
        <p:txBody>
          <a:bodyPr anchor="t" anchorCtr="0">
            <a:normAutofit fontScale="90000"/>
          </a:bodyPr>
          <a:lstStyle/>
          <a:p>
            <a:r>
              <a:rPr lang="en-US" sz="6700" dirty="0"/>
              <a:t>Online market project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CDE529-B06B-42FC-93AE-FBF546AE1FA0}"/>
              </a:ext>
            </a:extLst>
          </p:cNvPr>
          <p:cNvSpPr txBox="1">
            <a:spLocks/>
          </p:cNvSpPr>
          <p:nvPr/>
        </p:nvSpPr>
        <p:spPr>
          <a:xfrm>
            <a:off x="1128318" y="3428999"/>
            <a:ext cx="10666603" cy="5947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/>
              <a:t>By: </a:t>
            </a:r>
            <a:r>
              <a:rPr lang="en-US" sz="1800" dirty="0" err="1"/>
              <a:t>Amanuel</a:t>
            </a:r>
            <a:r>
              <a:rPr lang="en-US" sz="1800" dirty="0"/>
              <a:t> </a:t>
            </a:r>
            <a:r>
              <a:rPr lang="en-US" sz="1800" dirty="0" err="1"/>
              <a:t>tesfamichael</a:t>
            </a:r>
            <a:r>
              <a:rPr lang="en-US" sz="1800" dirty="0"/>
              <a:t>, </a:t>
            </a:r>
            <a:r>
              <a:rPr lang="en-US" sz="1800" dirty="0" err="1"/>
              <a:t>Musie</a:t>
            </a:r>
            <a:r>
              <a:rPr lang="en-US" sz="1800" dirty="0"/>
              <a:t> </a:t>
            </a:r>
            <a:r>
              <a:rPr lang="en-US" sz="1800" dirty="0" err="1"/>
              <a:t>Araia</a:t>
            </a:r>
            <a:r>
              <a:rPr lang="en-US" sz="1800" dirty="0"/>
              <a:t>, </a:t>
            </a:r>
            <a:r>
              <a:rPr lang="en-US" sz="1800" dirty="0" err="1"/>
              <a:t>Amanuel</a:t>
            </a:r>
            <a:r>
              <a:rPr lang="en-US" sz="1800" dirty="0"/>
              <a:t> </a:t>
            </a:r>
            <a:r>
              <a:rPr lang="en-US" sz="1800" dirty="0" err="1"/>
              <a:t>Emha</a:t>
            </a:r>
            <a:r>
              <a:rPr lang="en-US" sz="1800" dirty="0"/>
              <a:t>, Zeresenay Fsehaye, and Henok </a:t>
            </a:r>
            <a:r>
              <a:rPr lang="en-US" sz="1800" dirty="0" err="1"/>
              <a:t>welday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58315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Scenarios</a:t>
            </a:r>
            <a:br>
              <a:rPr lang="en-US" dirty="0"/>
            </a:br>
            <a:r>
              <a:rPr lang="en-US" sz="1800" dirty="0"/>
              <a:t>checkout shopping cart: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61138147-0F72-45C8-B085-0DF66F80C43E}"/>
              </a:ext>
            </a:extLst>
          </p:cNvPr>
          <p:cNvSpPr txBox="1">
            <a:spLocks/>
          </p:cNvSpPr>
          <p:nvPr/>
        </p:nvSpPr>
        <p:spPr>
          <a:xfrm>
            <a:off x="4397580" y="276746"/>
            <a:ext cx="7435443" cy="630450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1. Buyer enters login info.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2. System displays all products.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Buyer adds Products to the cart.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Buyer requests shopping cart checkout.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System displays the products in the shopping cart and total price.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Buyer confirms this.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7. System displays checkout form.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8. Buyer enters shipping address, payment details, billing address and then submits.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System displays placed order receipt and options to download the receipt and an option to go back to all products view.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product is out of stock: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3. System displays an out-of-stock message.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4. System goes back to all products view.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5. Buyer adds other products to the shopping cart.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6. continue at point 4 of the main scenario.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payment fails: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The system displays a message that payment is not valid.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 Buyer enters different payment information.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11. continue at point 9 of the main scenario.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If Address requirements are missing: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9. The system will display an error over the required address info.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10. Buyer will enter correct info and submit.</a:t>
            </a:r>
          </a:p>
          <a:p>
            <a:pPr>
              <a:lnSpc>
                <a:spcPct val="120000"/>
              </a:lnSpc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11. continue at point 9 of the main scenario.</a:t>
            </a:r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81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Scenarios</a:t>
            </a:r>
            <a:br>
              <a:rPr lang="en-US" dirty="0"/>
            </a:br>
            <a:r>
              <a:rPr lang="en-US" sz="1800" dirty="0"/>
              <a:t>approve seller registration: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61138147-0F72-45C8-B085-0DF66F80C43E}"/>
              </a:ext>
            </a:extLst>
          </p:cNvPr>
          <p:cNvSpPr txBox="1">
            <a:spLocks/>
          </p:cNvSpPr>
          <p:nvPr/>
        </p:nvSpPr>
        <p:spPr>
          <a:xfrm>
            <a:off x="4299358" y="1625951"/>
            <a:ext cx="7435443" cy="424617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1. Admin enters the login credentials.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2. The system displays an option to the list of newly registered sellers and an option to the list of reviews.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3. Admin selects list of sellers.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4. System displays the list of newly registered sellers that are pending to be approved.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5. Admin selects approve seller on a seller of his/her choice.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6. System displays a success message.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7. System goes back to point #4.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b="1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If admin denies seller:</a:t>
            </a:r>
            <a:endParaRPr lang="en-US" sz="1500" dirty="0">
              <a:effectLst/>
              <a:latin typeface="+mn-lt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5. Admin selects deny seller on a seller of his/her choice.</a:t>
            </a:r>
          </a:p>
          <a:p>
            <a:pPr marL="0" marR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6. System displays that seller has been successfully denied.</a:t>
            </a:r>
          </a:p>
          <a:p>
            <a:pPr>
              <a:lnSpc>
                <a:spcPct val="100000"/>
              </a:lnSpc>
            </a:pPr>
            <a:r>
              <a:rPr lang="en-US" sz="15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7. Continue at point 4 of the main scenario.</a:t>
            </a:r>
            <a:endParaRPr lang="en-US" sz="15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387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Buyer activity 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F5EC432-4B22-4738-96A4-02C50766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867" y="399811"/>
            <a:ext cx="6979934" cy="605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64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State 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C485E65-19F2-41EC-A3D8-1A3F4C44B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019" y="282707"/>
            <a:ext cx="6513295" cy="62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746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Class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E16AB76-57E2-4F14-ACB5-3185F8525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873" y="237930"/>
            <a:ext cx="9497168" cy="63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87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Class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7C5E202-F68C-4918-9D9A-9A10548B1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700" y="0"/>
            <a:ext cx="6282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87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Checkout sequence diagram</a:t>
            </a:r>
          </a:p>
        </p:txBody>
      </p:sp>
      <p:pic>
        <p:nvPicPr>
          <p:cNvPr id="3" name="Picture 2" descr="Diagram, timeline&#10;&#10;Description automatically generated">
            <a:extLst>
              <a:ext uri="{FF2B5EF4-FFF2-40B4-BE49-F238E27FC236}">
                <a16:creationId xmlns:a16="http://schemas.microsoft.com/office/drawing/2014/main" id="{C60DB32D-4654-4100-8B90-6D81B975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551" y="168592"/>
            <a:ext cx="7715250" cy="65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 fontScale="90000"/>
          </a:bodyPr>
          <a:lstStyle/>
          <a:p>
            <a:r>
              <a:rPr lang="en-US" dirty="0"/>
              <a:t>Checkout sequence</a:t>
            </a:r>
            <a:br>
              <a:rPr lang="en-US" dirty="0"/>
            </a:br>
            <a:r>
              <a:rPr lang="en-US" dirty="0"/>
              <a:t>diagram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61BBF8B7-54D9-4DBF-BAAF-9D6AF3D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193" y="197992"/>
            <a:ext cx="8362608" cy="646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399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Solution architecture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60AE27B-0866-46D6-A5A1-8BB7E751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174" y="0"/>
            <a:ext cx="44109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68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7AB2-470E-D24B-AB73-9A94E1B73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Porject</a:t>
            </a:r>
            <a:r>
              <a:rPr lang="en-US" dirty="0"/>
              <a:t> Frontend Demo</a:t>
            </a:r>
          </a:p>
        </p:txBody>
      </p:sp>
    </p:spTree>
    <p:extLst>
      <p:ext uri="{BB962C8B-B14F-4D97-AF65-F5344CB8AC3E}">
        <p14:creationId xmlns:p14="http://schemas.microsoft.com/office/powerpoint/2010/main" val="2853156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erson standing on a rock while looking at the ocean wave with outstretched arms">
            <a:extLst>
              <a:ext uri="{FF2B5EF4-FFF2-40B4-BE49-F238E27FC236}">
                <a16:creationId xmlns:a16="http://schemas.microsoft.com/office/drawing/2014/main" id="{8C1A64BB-92C4-44CC-9AB7-8416F1B9BF5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rgbClr val="6768AB">
              <a:alpha val="75000"/>
            </a:srgbClr>
          </a:solidFill>
        </p:spPr>
      </p:pic>
      <p:sp>
        <p:nvSpPr>
          <p:cNvPr id="9" name="Rectangle 8" descr="Shaded overlay">
            <a:extLst>
              <a:ext uri="{FF2B5EF4-FFF2-40B4-BE49-F238E27FC236}">
                <a16:creationId xmlns:a16="http://schemas.microsoft.com/office/drawing/2014/main" id="{558C501A-DC1F-4BA4-BFFA-44EF8845A3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768AB">
              <a:alpha val="7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5A981B-6487-4B00-9EAF-D0D748FA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3065"/>
            <a:ext cx="11174819" cy="903767"/>
          </a:xfrm>
        </p:spPr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3F7E3B-CE99-4770-8587-6554C15693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9000" y="1166489"/>
            <a:ext cx="8203018" cy="4197096"/>
          </a:xfrm>
        </p:spPr>
        <p:txBody>
          <a:bodyPr/>
          <a:lstStyle/>
          <a:p>
            <a:r>
              <a:rPr lang="en-US" sz="14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We need to specify a new system called Online Market; it is going to be an ecommerce site. This is a system where sellers can upload their products on this website to sell and buyers can buy products from these sellers.</a:t>
            </a:r>
          </a:p>
          <a:p>
            <a:endParaRPr lang="en-US" dirty="0">
              <a:latin typeface="Quire Sans" panose="020B0502040400020003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Seller: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Seller can add products once he/she is approved by Admin (as a registered Seller).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Seller cannot buy products from this website.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Seller can cancel an order placed by a buyer.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Seller can delete a product but if there is an order with that product, the product cannot be deleted.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Seller gets email notifications of placed orders.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 cannot sell items on this website.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 can add/edit/delete products to the shopping cart.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 can have a log of his/her past orders.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Order payment is handled by a third party.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 can cancel an order before it gets shipped.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 can download a pdf receipt of the order.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 can write a product review.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Buyer will get email notification of their purchased product.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Admin: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can approve sellers’ registration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Calibri" panose="020F0502020204030204" pitchFamily="34" charset="0"/>
              <a:buChar char="-"/>
            </a:pPr>
            <a:r>
              <a:rPr lang="en-US" sz="1200" dirty="0">
                <a:effectLst/>
                <a:latin typeface="Quire Sans" panose="020B0502040400020003" pitchFamily="34" charset="0"/>
                <a:ea typeface="Calibri" panose="020F0502020204030204" pitchFamily="34" charset="0"/>
                <a:cs typeface="Arial" panose="020B0604020202020204" pitchFamily="34" charset="0"/>
              </a:rPr>
              <a:t>Admin approves product reviews made by buyers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00E97FEB-CCA6-4EAF-84A7-00482AA4B0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" y="2913664"/>
            <a:ext cx="2723244" cy="142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11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40C2E6F-41DB-A440-B65F-CBFF78E145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11" r="1111"/>
          <a:stretch/>
        </p:blipFill>
        <p:spPr>
          <a:xfrm>
            <a:off x="121342" y="68263"/>
            <a:ext cx="11949316" cy="6721475"/>
          </a:xfrm>
          <a:prstGeom prst="roundRect">
            <a:avLst>
              <a:gd name="adj" fmla="val 2543"/>
            </a:avLst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1410CB-D798-C94E-B684-41C5F04F743A}"/>
              </a:ext>
            </a:extLst>
          </p:cNvPr>
          <p:cNvSpPr txBox="1"/>
          <p:nvPr/>
        </p:nvSpPr>
        <p:spPr>
          <a:xfrm>
            <a:off x="2600325" y="-65722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 page</a:t>
            </a:r>
          </a:p>
        </p:txBody>
      </p:sp>
    </p:spTree>
    <p:extLst>
      <p:ext uri="{BB962C8B-B14F-4D97-AF65-F5344CB8AC3E}">
        <p14:creationId xmlns:p14="http://schemas.microsoft.com/office/powerpoint/2010/main" val="3516460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1410CB-D798-C94E-B684-41C5F04F743A}"/>
              </a:ext>
            </a:extLst>
          </p:cNvPr>
          <p:cNvSpPr txBox="1"/>
          <p:nvPr/>
        </p:nvSpPr>
        <p:spPr>
          <a:xfrm>
            <a:off x="2600325" y="-65722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 page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593DBD-08EF-C247-9D2F-44E7896FB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254"/>
            <a:ext cx="12192000" cy="668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63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1410CB-D798-C94E-B684-41C5F04F743A}"/>
              </a:ext>
            </a:extLst>
          </p:cNvPr>
          <p:cNvSpPr txBox="1"/>
          <p:nvPr/>
        </p:nvSpPr>
        <p:spPr>
          <a:xfrm>
            <a:off x="2600325" y="-65722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 page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C2C773A-2987-A94D-86DE-45DD5F39B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5966"/>
            <a:ext cx="12192000" cy="620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207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2B249D-3EE0-1E45-AECD-3EB44B94A64B}"/>
              </a:ext>
            </a:extLst>
          </p:cNvPr>
          <p:cNvSpPr txBox="1"/>
          <p:nvPr/>
        </p:nvSpPr>
        <p:spPr>
          <a:xfrm>
            <a:off x="4029074" y="-657225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Admin page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88D68F52-FB07-8A49-95E3-52773D854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1852"/>
            <a:ext cx="12192000" cy="6274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668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1410CB-D798-C94E-B684-41C5F04F743A}"/>
              </a:ext>
            </a:extLst>
          </p:cNvPr>
          <p:cNvSpPr txBox="1"/>
          <p:nvPr/>
        </p:nvSpPr>
        <p:spPr>
          <a:xfrm>
            <a:off x="2600325" y="-657225"/>
            <a:ext cx="3003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Admin page- approve seller</a:t>
            </a:r>
          </a:p>
        </p:txBody>
      </p:sp>
      <p:pic>
        <p:nvPicPr>
          <p:cNvPr id="4" name="Picture 3" descr="Graphical user interface, text, email, website&#10;&#10;Description automatically generated">
            <a:extLst>
              <a:ext uri="{FF2B5EF4-FFF2-40B4-BE49-F238E27FC236}">
                <a16:creationId xmlns:a16="http://schemas.microsoft.com/office/drawing/2014/main" id="{0B20AFC0-755C-1343-83EA-F46C68AD7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33"/>
            <a:ext cx="12192000" cy="66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358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1410CB-D798-C94E-B684-41C5F04F743A}"/>
              </a:ext>
            </a:extLst>
          </p:cNvPr>
          <p:cNvSpPr txBox="1"/>
          <p:nvPr/>
        </p:nvSpPr>
        <p:spPr>
          <a:xfrm>
            <a:off x="2600325" y="-657225"/>
            <a:ext cx="1310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Seller page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75470C34-6B75-0D45-B8A7-5C6547CDA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596"/>
            <a:ext cx="12192000" cy="669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58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1410CB-D798-C94E-B684-41C5F04F743A}"/>
              </a:ext>
            </a:extLst>
          </p:cNvPr>
          <p:cNvSpPr txBox="1"/>
          <p:nvPr/>
        </p:nvSpPr>
        <p:spPr>
          <a:xfrm>
            <a:off x="2600325" y="-657225"/>
            <a:ext cx="4661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Seller page (Add, Edit and remove products)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320BD80-99A9-684A-A56F-67A2C5F69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666"/>
            <a:ext cx="12192000" cy="668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232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B1410CB-D798-C94E-B684-41C5F04F743A}"/>
              </a:ext>
            </a:extLst>
          </p:cNvPr>
          <p:cNvSpPr txBox="1"/>
          <p:nvPr/>
        </p:nvSpPr>
        <p:spPr>
          <a:xfrm>
            <a:off x="2600325" y="-657225"/>
            <a:ext cx="137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Seller page 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FDAB890-C51A-9F46-B0E6-FD2A4884E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433"/>
            <a:ext cx="12192000" cy="669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58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 of curvy lines">
            <a:extLst>
              <a:ext uri="{FF2B5EF4-FFF2-40B4-BE49-F238E27FC236}">
                <a16:creationId xmlns:a16="http://schemas.microsoft.com/office/drawing/2014/main" id="{81F59575-96AE-45B0-B1FB-3CFC139E9D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225" y="0"/>
            <a:ext cx="12191550" cy="6857999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8347D8D-E852-43D5-858E-2D01BE57F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5514" y="5786442"/>
            <a:ext cx="5566095" cy="654269"/>
          </a:xfrm>
        </p:spPr>
        <p:txBody>
          <a:bodyPr anchor="t" anchorCtr="0">
            <a:normAutofit fontScale="90000"/>
          </a:bodyPr>
          <a:lstStyle/>
          <a:p>
            <a:r>
              <a:rPr lang="en-US" dirty="0"/>
              <a:t>Online market project</a:t>
            </a:r>
            <a:br>
              <a:rPr lang="en-US" dirty="0"/>
            </a:br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ACDE529-B06B-42FC-93AE-FBF546AE1FA0}"/>
              </a:ext>
            </a:extLst>
          </p:cNvPr>
          <p:cNvSpPr txBox="1">
            <a:spLocks/>
          </p:cNvSpPr>
          <p:nvPr/>
        </p:nvSpPr>
        <p:spPr>
          <a:xfrm>
            <a:off x="6625905" y="6143316"/>
            <a:ext cx="5566095" cy="59479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fontScale="25000" lnSpcReduction="20000"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By: </a:t>
            </a:r>
            <a:r>
              <a:rPr lang="en-US" dirty="0" err="1"/>
              <a:t>Amanuel</a:t>
            </a:r>
            <a:r>
              <a:rPr lang="en-US" dirty="0"/>
              <a:t> </a:t>
            </a:r>
            <a:r>
              <a:rPr lang="en-US" dirty="0" err="1"/>
              <a:t>tesfamichael</a:t>
            </a:r>
            <a:r>
              <a:rPr lang="en-US" dirty="0"/>
              <a:t>, </a:t>
            </a:r>
            <a:r>
              <a:rPr lang="en-US" dirty="0" err="1"/>
              <a:t>Musie</a:t>
            </a:r>
            <a:r>
              <a:rPr lang="en-US" dirty="0"/>
              <a:t> </a:t>
            </a:r>
            <a:r>
              <a:rPr lang="en-US" dirty="0" err="1"/>
              <a:t>Araia</a:t>
            </a:r>
            <a:r>
              <a:rPr lang="en-US" dirty="0"/>
              <a:t>, </a:t>
            </a:r>
            <a:r>
              <a:rPr lang="en-US" dirty="0" err="1"/>
              <a:t>Amanuel</a:t>
            </a:r>
            <a:r>
              <a:rPr lang="en-US" dirty="0"/>
              <a:t> </a:t>
            </a:r>
            <a:r>
              <a:rPr lang="en-US" dirty="0" err="1"/>
              <a:t>Emha</a:t>
            </a:r>
            <a:r>
              <a:rPr lang="en-US" dirty="0"/>
              <a:t>, Zeresenay Fsehaye, and Henok </a:t>
            </a:r>
            <a:r>
              <a:rPr lang="en-US" dirty="0" err="1"/>
              <a:t>welday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D2D74048-C0AE-4FA3-A577-431466BCF7EE}"/>
              </a:ext>
            </a:extLst>
          </p:cNvPr>
          <p:cNvSpPr txBox="1">
            <a:spLocks/>
          </p:cNvSpPr>
          <p:nvPr/>
        </p:nvSpPr>
        <p:spPr>
          <a:xfrm>
            <a:off x="1873544" y="3428999"/>
            <a:ext cx="5080929" cy="179580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0" b="1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75590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Context diagram</a:t>
            </a:r>
          </a:p>
        </p:txBody>
      </p:sp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203BC4AC-5CED-4C98-800E-6F039E0C9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792" y="839755"/>
            <a:ext cx="8690168" cy="518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4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Use case diagram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507FD0F-F58E-4C74-9D97-137A8A91A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740" y="288761"/>
            <a:ext cx="3809035" cy="62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71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219A53-983C-4CAC-81BB-5FADEB962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>
            <a:normAutofit/>
          </a:bodyPr>
          <a:lstStyle/>
          <a:p>
            <a:r>
              <a:rPr lang="en-US" dirty="0"/>
              <a:t>User story</a:t>
            </a:r>
            <a:br>
              <a:rPr lang="en-US" dirty="0"/>
            </a:br>
            <a:r>
              <a:rPr lang="en-US" dirty="0"/>
              <a:t>map</a:t>
            </a:r>
          </a:p>
        </p:txBody>
      </p:sp>
      <p:pic>
        <p:nvPicPr>
          <p:cNvPr id="5" name="Picture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BB55C3CA-6221-4084-B647-27625D0FD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815" y="515516"/>
            <a:ext cx="8639986" cy="58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77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DE26FD-DB72-4ADB-840F-A312D1D4D2AC}"/>
              </a:ext>
            </a:extLst>
          </p:cNvPr>
          <p:cNvSpPr txBox="1"/>
          <p:nvPr/>
        </p:nvSpPr>
        <p:spPr>
          <a:xfrm>
            <a:off x="318782" y="3435292"/>
            <a:ext cx="3699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As a seller I can add product to be sold in the market so that my products can be seen by buyers.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6FB2-793B-496D-B84D-28F9F45635A3}"/>
              </a:ext>
            </a:extLst>
          </p:cNvPr>
          <p:cNvSpPr txBox="1"/>
          <p:nvPr/>
        </p:nvSpPr>
        <p:spPr>
          <a:xfrm>
            <a:off x="5745585" y="2841796"/>
            <a:ext cx="4152550" cy="3218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Product quantity should be more than zero.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Product must have name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Product must have description.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Product must have price.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Product cannot be a duplicate of another from the same seller.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rPr>
              <a:t>Only new products no used ones.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BF260DF6-C8C1-46DD-ABF8-4F2E77985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91271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/>
              <a:t>Acceptance criteria</a:t>
            </a:r>
          </a:p>
        </p:txBody>
      </p:sp>
    </p:spTree>
    <p:extLst>
      <p:ext uri="{BB962C8B-B14F-4D97-AF65-F5344CB8AC3E}">
        <p14:creationId xmlns:p14="http://schemas.microsoft.com/office/powerpoint/2010/main" val="303717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DE26FD-DB72-4ADB-840F-A312D1D4D2AC}"/>
              </a:ext>
            </a:extLst>
          </p:cNvPr>
          <p:cNvSpPr txBox="1"/>
          <p:nvPr/>
        </p:nvSpPr>
        <p:spPr>
          <a:xfrm>
            <a:off x="318782" y="3435292"/>
            <a:ext cx="3699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Arial" panose="020B0604020202020204" pitchFamily="34" charset="0"/>
              </a:rPr>
              <a:t>As a buyer I can check out my shopping cart (order) so that I can buy products.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6FB2-793B-496D-B84D-28F9F45635A3}"/>
              </a:ext>
            </a:extLst>
          </p:cNvPr>
          <p:cNvSpPr txBox="1"/>
          <p:nvPr/>
        </p:nvSpPr>
        <p:spPr>
          <a:xfrm>
            <a:off x="5745585" y="2841796"/>
            <a:ext cx="4152550" cy="3115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Order must contain at least one product.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Order must have shipping address. 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Order must contain valid payment info.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Payment must be accepted first.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Product must be in-stock.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BF260DF6-C8C1-46DD-ABF8-4F2E77985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91271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/>
              <a:t>Acceptance criteria</a:t>
            </a:r>
          </a:p>
        </p:txBody>
      </p:sp>
    </p:spTree>
    <p:extLst>
      <p:ext uri="{BB962C8B-B14F-4D97-AF65-F5344CB8AC3E}">
        <p14:creationId xmlns:p14="http://schemas.microsoft.com/office/powerpoint/2010/main" val="2050325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0DE26FD-DB72-4ADB-840F-A312D1D4D2AC}"/>
              </a:ext>
            </a:extLst>
          </p:cNvPr>
          <p:cNvSpPr txBox="1"/>
          <p:nvPr/>
        </p:nvSpPr>
        <p:spPr>
          <a:xfrm>
            <a:off x="318782" y="3435292"/>
            <a:ext cx="36995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  <a:cs typeface="Arial" panose="020B0604020202020204" pitchFamily="34" charset="0"/>
              </a:rPr>
              <a:t>As an admin I can approve seller registration so that approved sellers sell their product in the site.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76FB2-793B-496D-B84D-28F9F45635A3}"/>
              </a:ext>
            </a:extLst>
          </p:cNvPr>
          <p:cNvSpPr txBox="1"/>
          <p:nvPr/>
        </p:nvSpPr>
        <p:spPr>
          <a:xfrm>
            <a:off x="5753974" y="3118633"/>
            <a:ext cx="4152550" cy="1263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User must be registered as seller.</a:t>
            </a:r>
          </a:p>
          <a:p>
            <a:pPr marL="342900" marR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User must provide email.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User must provide full name.</a:t>
            </a: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BF260DF6-C8C1-46DD-ABF8-4F2E77985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91271"/>
            <a:ext cx="3619501" cy="877824"/>
          </a:xfrm>
        </p:spPr>
        <p:txBody>
          <a:bodyPr>
            <a:normAutofit fontScale="90000"/>
          </a:bodyPr>
          <a:lstStyle/>
          <a:p>
            <a:r>
              <a:rPr lang="en-US" dirty="0"/>
              <a:t>Acceptance criteria</a:t>
            </a:r>
          </a:p>
        </p:txBody>
      </p:sp>
    </p:spTree>
    <p:extLst>
      <p:ext uri="{BB962C8B-B14F-4D97-AF65-F5344CB8AC3E}">
        <p14:creationId xmlns:p14="http://schemas.microsoft.com/office/powerpoint/2010/main" val="3698615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7D823E-45F8-4F3B-90EB-782ED1EAE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569464"/>
            <a:ext cx="3619501" cy="1179576"/>
          </a:xfrm>
        </p:spPr>
        <p:txBody>
          <a:bodyPr anchor="b" anchorCtr="0"/>
          <a:lstStyle/>
          <a:p>
            <a:r>
              <a:rPr lang="en-US" dirty="0"/>
              <a:t>Scenarios</a:t>
            </a:r>
            <a:br>
              <a:rPr lang="en-US" dirty="0"/>
            </a:br>
            <a:r>
              <a:rPr lang="en-US" sz="1800" dirty="0"/>
              <a:t>add product:</a:t>
            </a: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61138147-0F72-45C8-B085-0DF66F80C43E}"/>
              </a:ext>
            </a:extLst>
          </p:cNvPr>
          <p:cNvSpPr txBox="1">
            <a:spLocks/>
          </p:cNvSpPr>
          <p:nvPr/>
        </p:nvSpPr>
        <p:spPr>
          <a:xfrm>
            <a:off x="4361925" y="494768"/>
            <a:ext cx="7435443" cy="58684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 fontScale="70000" lnSpcReduction="20000"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+mn-lt"/>
                <a:ea typeface="Calibri" panose="020F0502020204030204" pitchFamily="34" charset="0"/>
                <a:cs typeface="Arial" panose="020B0604020202020204" pitchFamily="34" charset="0"/>
              </a:rPr>
              <a:t>1</a:t>
            </a:r>
            <a:r>
              <a:rPr lang="en-US" sz="2100" dirty="0">
                <a:latin typeface="+mn-lt"/>
              </a:rPr>
              <a:t>. Seller logs in the system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2. System shows all seller products and an option to add product.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3. Seller chooses to add product.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4. System displays new product form.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5. Seller enters product name, description, quantity, images, and price, and submits it.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6. System displays a success message of adding a product.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7. System goes back to point #2.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b="1" dirty="0">
                <a:latin typeface="+mn-lt"/>
              </a:rPr>
              <a:t>If seller enters wrong data in the form fields: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6. System displays error message above each required field.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7. Seller corrects info and submits again.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8. system displays success message of adding a product.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9. System goes back to point #2.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b="1" dirty="0">
                <a:latin typeface="+mn-lt"/>
              </a:rPr>
              <a:t>If product is a duplicate for the same seller: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6. System displays message mentioning this is a duplicate product.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7. Seller corrects info and submits again.</a:t>
            </a:r>
          </a:p>
          <a:p>
            <a:pPr marL="0" marR="0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100" dirty="0">
                <a:latin typeface="+mn-lt"/>
              </a:rPr>
              <a:t>8. system displays success message of adding a product.</a:t>
            </a:r>
          </a:p>
          <a:p>
            <a:pPr>
              <a:lnSpc>
                <a:spcPct val="120000"/>
              </a:lnSpc>
            </a:pPr>
            <a:r>
              <a:rPr lang="en-US" sz="2100" dirty="0">
                <a:latin typeface="+mn-lt"/>
              </a:rPr>
              <a:t>9. System goes back to point #2.</a:t>
            </a:r>
          </a:p>
        </p:txBody>
      </p:sp>
    </p:spTree>
    <p:extLst>
      <p:ext uri="{BB962C8B-B14F-4D97-AF65-F5344CB8AC3E}">
        <p14:creationId xmlns:p14="http://schemas.microsoft.com/office/powerpoint/2010/main" val="2378376199"/>
      </p:ext>
    </p:extLst>
  </p:cSld>
  <p:clrMapOvr>
    <a:masterClrMapping/>
  </p:clrMapOvr>
</p:sld>
</file>

<file path=ppt/theme/theme1.xml><?xml version="1.0" encoding="utf-8"?>
<a:theme xmlns:a="http://schemas.openxmlformats.org/drawingml/2006/main" name="Balancing Act">
  <a:themeElements>
    <a:clrScheme name="Balancing Act">
      <a:dk1>
        <a:sysClr val="windowText" lastClr="000000"/>
      </a:dk1>
      <a:lt1>
        <a:sysClr val="window" lastClr="FFFFFF"/>
      </a:lt1>
      <a:dk2>
        <a:srgbClr val="8A4C5D"/>
      </a:dk2>
      <a:lt2>
        <a:srgbClr val="9E838E"/>
      </a:lt2>
      <a:accent1>
        <a:srgbClr val="C6ADB0"/>
      </a:accent1>
      <a:accent2>
        <a:srgbClr val="E3C0BF"/>
      </a:accent2>
      <a:accent3>
        <a:srgbClr val="D4937F"/>
      </a:accent3>
      <a:accent4>
        <a:srgbClr val="CCB87E"/>
      </a:accent4>
      <a:accent5>
        <a:srgbClr val="6667AB"/>
      </a:accent5>
      <a:accent6>
        <a:srgbClr val="86A094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98AF5320-421A-4856-A75D-6587C36D5470}"/>
    </a:ext>
  </a:extLst>
</a:theme>
</file>

<file path=ppt/theme/theme2.xml><?xml version="1.0" encoding="utf-8"?>
<a:theme xmlns:a="http://schemas.openxmlformats.org/drawingml/2006/main" name="Wellspring">
  <a:themeElements>
    <a:clrScheme name="Wellspring">
      <a:dk1>
        <a:sysClr val="windowText" lastClr="000000"/>
      </a:dk1>
      <a:lt1>
        <a:sysClr val="window" lastClr="FFFFFF"/>
      </a:lt1>
      <a:dk2>
        <a:srgbClr val="A1CAC9"/>
      </a:dk2>
      <a:lt2>
        <a:srgbClr val="48996B"/>
      </a:lt2>
      <a:accent1>
        <a:srgbClr val="759F51"/>
      </a:accent1>
      <a:accent2>
        <a:srgbClr val="436A2F"/>
      </a:accent2>
      <a:accent3>
        <a:srgbClr val="CFBF54"/>
      </a:accent3>
      <a:accent4>
        <a:srgbClr val="B3832F"/>
      </a:accent4>
      <a:accent5>
        <a:srgbClr val="8C5896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6E2187FA-78B5-42F2-9074-40D4C2C1399B}"/>
    </a:ext>
  </a:extLst>
</a:theme>
</file>

<file path=ppt/theme/theme3.xml><?xml version="1.0" encoding="utf-8"?>
<a:theme xmlns:a="http://schemas.openxmlformats.org/drawingml/2006/main" name="Star of the show">
  <a:themeElements>
    <a:clrScheme name="Star of the show">
      <a:dk1>
        <a:sysClr val="windowText" lastClr="000000"/>
      </a:dk1>
      <a:lt1>
        <a:sysClr val="window" lastClr="FFFFFF"/>
      </a:lt1>
      <a:dk2>
        <a:srgbClr val="29282D"/>
      </a:dk2>
      <a:lt2>
        <a:srgbClr val="625C60"/>
      </a:lt2>
      <a:accent1>
        <a:srgbClr val="7C6560"/>
      </a:accent1>
      <a:accent2>
        <a:srgbClr val="AEA392"/>
      </a:accent2>
      <a:accent3>
        <a:srgbClr val="DBD4D0"/>
      </a:accent3>
      <a:accent4>
        <a:srgbClr val="8E7961"/>
      </a:accent4>
      <a:accent5>
        <a:srgbClr val="F0EDE8"/>
      </a:accent5>
      <a:accent6>
        <a:srgbClr val="6667AB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CED26E1E-587B-4123-A4F9-DB49A037FBB9}"/>
    </a:ext>
  </a:extLst>
</a:theme>
</file>

<file path=ppt/theme/theme4.xml><?xml version="1.0" encoding="utf-8"?>
<a:theme xmlns:a="http://schemas.openxmlformats.org/drawingml/2006/main" name="Amusements">
  <a:themeElements>
    <a:clrScheme name="Amusements">
      <a:dk1>
        <a:sysClr val="windowText" lastClr="000000"/>
      </a:dk1>
      <a:lt1>
        <a:sysClr val="window" lastClr="FFFFFF"/>
      </a:lt1>
      <a:dk2>
        <a:srgbClr val="D77E6F"/>
      </a:dk2>
      <a:lt2>
        <a:srgbClr val="6667AB"/>
      </a:lt2>
      <a:accent1>
        <a:srgbClr val="B38F6A"/>
      </a:accent1>
      <a:accent2>
        <a:srgbClr val="D75078"/>
      </a:accent2>
      <a:accent3>
        <a:srgbClr val="E288B6"/>
      </a:accent3>
      <a:accent4>
        <a:srgbClr val="E9445D"/>
      </a:accent4>
      <a:accent5>
        <a:srgbClr val="EEC272"/>
      </a:accent5>
      <a:accent6>
        <a:srgbClr val="85A0A9"/>
      </a:accent6>
      <a:hlink>
        <a:srgbClr val="0563C1"/>
      </a:hlink>
      <a:folHlink>
        <a:srgbClr val="954F72"/>
      </a:folHlink>
    </a:clrScheme>
    <a:fontScheme name="Custom 15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ntone template_Win32_v5.potx" id="{0B6ADF6A-1AB9-4B5E-8A87-5E88E283A9E8}" vid="{573AD6BE-256C-44EB-886C-5713CB0A8D47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{7899BAA4-8FE3-40E6-9C5F-221CB8F34BF9}tf78479028_win32</Template>
  <TotalTime>84</TotalTime>
  <Words>1026</Words>
  <Application>Microsoft Macintosh PowerPoint</Application>
  <PresentationFormat>Widescreen</PresentationFormat>
  <Paragraphs>121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Arial</vt:lpstr>
      <vt:lpstr>Calibri</vt:lpstr>
      <vt:lpstr>Quire Sans</vt:lpstr>
      <vt:lpstr>Segoe UI</vt:lpstr>
      <vt:lpstr>Segoe UI Light</vt:lpstr>
      <vt:lpstr>Balancing Act</vt:lpstr>
      <vt:lpstr>Wellspring</vt:lpstr>
      <vt:lpstr>Star of the show</vt:lpstr>
      <vt:lpstr>Amusements</vt:lpstr>
      <vt:lpstr>Online market project </vt:lpstr>
      <vt:lpstr>Problem description</vt:lpstr>
      <vt:lpstr>Context diagram</vt:lpstr>
      <vt:lpstr>Use case diagram</vt:lpstr>
      <vt:lpstr>User story map</vt:lpstr>
      <vt:lpstr>Acceptance criteria</vt:lpstr>
      <vt:lpstr>Acceptance criteria</vt:lpstr>
      <vt:lpstr>Acceptance criteria</vt:lpstr>
      <vt:lpstr>Scenarios add product:</vt:lpstr>
      <vt:lpstr>Scenarios checkout shopping cart:</vt:lpstr>
      <vt:lpstr>Scenarios approve seller registration:</vt:lpstr>
      <vt:lpstr>Buyer activity diagram</vt:lpstr>
      <vt:lpstr>State diagram</vt:lpstr>
      <vt:lpstr>Class diagram</vt:lpstr>
      <vt:lpstr>Class diagram</vt:lpstr>
      <vt:lpstr>Checkout sequence diagram</vt:lpstr>
      <vt:lpstr>Checkout sequence diagram</vt:lpstr>
      <vt:lpstr>Solution architecture</vt:lpstr>
      <vt:lpstr>Porject Frontend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market project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market project </dc:title>
  <dc:creator>Zeresenay Fsehaye</dc:creator>
  <cp:lastModifiedBy>Musie Yemane Araia</cp:lastModifiedBy>
  <cp:revision>3</cp:revision>
  <dcterms:created xsi:type="dcterms:W3CDTF">2022-02-03T17:13:58Z</dcterms:created>
  <dcterms:modified xsi:type="dcterms:W3CDTF">2022-02-04T02:27:17Z</dcterms:modified>
</cp:coreProperties>
</file>